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1" r:id="rId6"/>
    <p:sldId id="260" r:id="rId7"/>
    <p:sldId id="272" r:id="rId8"/>
    <p:sldId id="269" r:id="rId9"/>
    <p:sldId id="263" r:id="rId10"/>
    <p:sldId id="259" r:id="rId11"/>
    <p:sldId id="268" r:id="rId12"/>
    <p:sldId id="258" r:id="rId13"/>
    <p:sldId id="266" r:id="rId14"/>
    <p:sldId id="264" r:id="rId15"/>
    <p:sldId id="270" r:id="rId16"/>
    <p:sldId id="267" r:id="rId17"/>
    <p:sldId id="273" r:id="rId18"/>
    <p:sldId id="271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 autoAdjust="0"/>
    <p:restoredTop sz="94576" autoAdjust="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D18F-760A-47C6-9973-5F7A647938C8}" type="datetimeFigureOut">
              <a:rPr lang="ar-IQ" smtClean="0"/>
              <a:pPr/>
              <a:t>12/07/1440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F3C6-119F-44B1-B50F-4EACF60228F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8792" cy="2664295"/>
          </a:xfrm>
        </p:spPr>
        <p:txBody>
          <a:bodyPr>
            <a:normAutofit/>
          </a:bodyPr>
          <a:lstStyle/>
          <a:p>
            <a:pPr rtl="0"/>
            <a:r>
              <a:rPr lang="ar-IQ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تفاعل البلمرة التسلسلي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Polymerase  Chain Reaction (PCR)</a:t>
            </a:r>
            <a:endParaRPr lang="ar-IQ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د. حسنه عامر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مهوس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كلية تربية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القرنة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خطوات عمل جهاز تفاعل البلمرة التسلسلي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يتضمن عمل الجهاز عدة دورات متعاقبة مؤلفة من ثلاث خطوات رئيسية هي 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الدنترة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denaturation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وهذه العملية  تشمل :</a:t>
            </a:r>
          </a:p>
          <a:p>
            <a:pPr algn="just"/>
            <a:r>
              <a:rPr lang="ar-IQ" sz="3600" dirty="0" smtClean="0"/>
              <a:t>انفصال شريطي الحلزون المزدوج لقطعة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3600" dirty="0" smtClean="0"/>
              <a:t>الأصلية نتيجة فك الأواصر الهيدروجينية بين الشريطين باستخدام الحرارة وذلك بتعريضها لدرجات حرارة عالية تصل الى</a:t>
            </a:r>
            <a:r>
              <a:rPr lang="en-US" sz="3600" dirty="0" smtClean="0"/>
              <a:t> (95-94) c° </a:t>
            </a:r>
            <a:r>
              <a:rPr lang="ar-IQ" sz="3600" dirty="0" smtClean="0"/>
              <a:t>ولمدة </a:t>
            </a:r>
            <a:r>
              <a:rPr lang="en-US" sz="3600" dirty="0" smtClean="0"/>
              <a:t>5-1)</a:t>
            </a:r>
            <a:r>
              <a:rPr lang="ar-IQ" sz="3600" dirty="0" smtClean="0"/>
              <a:t>) دقائق .</a:t>
            </a:r>
          </a:p>
          <a:p>
            <a:pPr algn="just"/>
            <a:r>
              <a:rPr lang="ar-IQ" sz="3600" dirty="0" smtClean="0"/>
              <a:t>تكوين شريطين مفردين </a:t>
            </a:r>
            <a:r>
              <a:rPr lang="en-US" sz="3600" dirty="0" smtClean="0"/>
              <a:t> single strand</a:t>
            </a:r>
            <a:r>
              <a:rPr lang="ar-IQ" sz="3600" dirty="0" smtClean="0"/>
              <a:t>من الشريط المزدوج الأصلي 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الاصطفاف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Annealing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IQ" dirty="0" smtClean="0"/>
              <a:t>يتم اصطفاف البوادئ الأمامية والخلفية مع متمماتها على شريطي </a:t>
            </a:r>
            <a:r>
              <a:rPr lang="en-US" dirty="0" smtClean="0"/>
              <a:t>DNA </a:t>
            </a:r>
            <a:r>
              <a:rPr lang="ar-IQ" dirty="0" smtClean="0"/>
              <a:t>المفردين للقالب .</a:t>
            </a:r>
            <a:endParaRPr lang="en-US" dirty="0" smtClean="0"/>
          </a:p>
          <a:p>
            <a:pPr lvl="0" algn="just"/>
            <a:r>
              <a:rPr lang="ar-IQ" dirty="0" smtClean="0"/>
              <a:t>تحتاج هذه العملية الى تقليل درجة الحرارة الى حدود معينة تتراوح بين </a:t>
            </a:r>
            <a:r>
              <a:rPr lang="en-US" dirty="0" smtClean="0"/>
              <a:t>c°</a:t>
            </a:r>
            <a:r>
              <a:rPr lang="ar-IQ" dirty="0" smtClean="0"/>
              <a:t>(</a:t>
            </a:r>
            <a:r>
              <a:rPr lang="en-US" dirty="0" smtClean="0"/>
              <a:t>60-50</a:t>
            </a:r>
            <a:r>
              <a:rPr lang="ar-IQ" dirty="0" smtClean="0"/>
              <a:t>) وذلك للسماح للبوادئ بالالتحام وتكوين الأواصر الهيدروجينية مع القواعد النتروجينية المتممة لها  في أشرطة القالب المفردة .</a:t>
            </a:r>
            <a:endParaRPr lang="en-US" dirty="0" smtClean="0"/>
          </a:p>
          <a:p>
            <a:pPr lvl="0" algn="just"/>
            <a:r>
              <a:rPr lang="ar-IQ" dirty="0" smtClean="0"/>
              <a:t>تتباين درجة حرارة الاصطفاف من جين الى جين ومن قطعة</a:t>
            </a:r>
            <a:r>
              <a:rPr lang="en-US" dirty="0" smtClean="0"/>
              <a:t>DNA </a:t>
            </a:r>
            <a:r>
              <a:rPr lang="ar-IQ" dirty="0" smtClean="0"/>
              <a:t> الى أخرى اعتماداً على نسبة قواعد </a:t>
            </a:r>
            <a:r>
              <a:rPr lang="en-US" dirty="0" smtClean="0"/>
              <a:t> AT</a:t>
            </a:r>
            <a:r>
              <a:rPr lang="ar-IQ" dirty="0" smtClean="0"/>
              <a:t> الى </a:t>
            </a:r>
            <a:r>
              <a:rPr lang="en-US" dirty="0" smtClean="0"/>
              <a:t> GC</a:t>
            </a:r>
            <a:r>
              <a:rPr lang="ar-IQ" dirty="0" smtClean="0"/>
              <a:t>وكلما زادت نسبة </a:t>
            </a:r>
            <a:r>
              <a:rPr lang="en-US" dirty="0" smtClean="0"/>
              <a:t>GC</a:t>
            </a:r>
            <a:r>
              <a:rPr lang="ar-IQ" dirty="0" smtClean="0"/>
              <a:t> كلما ارتفعت درجة الحرارة اللازمة لتفكيكها وإعادة التحامها .</a:t>
            </a:r>
            <a:endParaRPr lang="en-US" dirty="0" smtClean="0"/>
          </a:p>
          <a:p>
            <a:pPr lvl="0"/>
            <a:r>
              <a:rPr lang="ar-IQ" dirty="0" smtClean="0"/>
              <a:t>تستغرق هذه العملية ثواني قليلة نظراً لصغر حجم شريط البادئ المرتبط بالشريط الأصلي .</a:t>
            </a:r>
            <a:endParaRPr lang="en-US" dirty="0" smtClean="0"/>
          </a:p>
          <a:p>
            <a:pPr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D:\imageDF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</a:t>
            </a:r>
            <a:r>
              <a:rPr lang="ar-IQ" dirty="0" smtClean="0"/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الاستطالة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Extension)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Elongation</a:t>
            </a:r>
            <a:r>
              <a:rPr lang="ar-IQ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IQ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4000" dirty="0" smtClean="0"/>
              <a:t>يتم التحام </a:t>
            </a:r>
            <a:r>
              <a:rPr lang="ar-IQ" sz="4000" dirty="0" err="1" smtClean="0"/>
              <a:t>انزيم</a:t>
            </a:r>
            <a:r>
              <a:rPr lang="ar-IQ" sz="4000" dirty="0" smtClean="0"/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Taq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polymerase</a:t>
            </a:r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4000" dirty="0" smtClean="0"/>
              <a:t>بنهاية </a:t>
            </a:r>
            <a:r>
              <a:rPr lang="ar-IQ" sz="4000" dirty="0" err="1" smtClean="0"/>
              <a:t>البادىء</a:t>
            </a:r>
            <a:r>
              <a:rPr lang="ar-IQ" sz="4000" dirty="0" smtClean="0"/>
              <a:t> </a:t>
            </a:r>
            <a:r>
              <a:rPr lang="en-US" sz="4000" dirty="0" smtClean="0"/>
              <a:t>primer </a:t>
            </a:r>
            <a:r>
              <a:rPr lang="ar-IQ" sz="4000" dirty="0" smtClean="0"/>
              <a:t> الأمامي والخلفي الحامل للنهاية </a:t>
            </a:r>
            <a:r>
              <a:rPr lang="en-US" sz="4000" dirty="0" smtClean="0"/>
              <a:t>OH-3´</a:t>
            </a:r>
            <a:r>
              <a:rPr lang="ar-IQ" sz="4000" dirty="0" smtClean="0"/>
              <a:t> . </a:t>
            </a:r>
          </a:p>
          <a:p>
            <a:pPr algn="just"/>
            <a:r>
              <a:rPr lang="ar-IQ" sz="4000" dirty="0" smtClean="0"/>
              <a:t>بدء بناء واستطالة السلسلة بالاتجاه </a:t>
            </a:r>
            <a:r>
              <a:rPr lang="en-US" sz="4000" dirty="0" smtClean="0"/>
              <a:t> 5 ´ ͢   3 ´ </a:t>
            </a:r>
            <a:r>
              <a:rPr lang="ar-IQ" sz="4000" dirty="0" smtClean="0"/>
              <a:t>في كل من  الشريطين المفردين .</a:t>
            </a:r>
          </a:p>
          <a:p>
            <a:pPr algn="just"/>
            <a:r>
              <a:rPr lang="ar-IQ" sz="4000" dirty="0" smtClean="0"/>
              <a:t>تتم هذه العملية بدرجة حرارة </a:t>
            </a:r>
            <a:r>
              <a:rPr lang="en-US" sz="4000" dirty="0" smtClean="0"/>
              <a:t>72c°</a:t>
            </a:r>
            <a:r>
              <a:rPr lang="ar-IQ" sz="4000" dirty="0" smtClean="0"/>
              <a:t>.</a:t>
            </a:r>
          </a:p>
          <a:p>
            <a:pPr algn="just"/>
            <a:r>
              <a:rPr lang="ar-IQ" sz="4000" dirty="0" smtClean="0"/>
              <a:t>تستغرق حوالي </a:t>
            </a:r>
            <a:r>
              <a:rPr lang="en-US" sz="4000" dirty="0" smtClean="0"/>
              <a:t>3-5)</a:t>
            </a:r>
            <a:r>
              <a:rPr lang="ar-IQ" sz="4000" dirty="0" smtClean="0"/>
              <a:t>) دقائق . </a:t>
            </a:r>
            <a:endParaRPr lang="ar-IQ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في نهاية الخطوة الثالثة والتي تمثل نهاية الدورة الأولى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round </a:t>
            </a:r>
            <a:r>
              <a:rPr lang="ar-IQ" dirty="0" smtClean="0"/>
              <a:t> </a:t>
            </a:r>
            <a:r>
              <a:rPr lang="en-US" dirty="0" smtClean="0"/>
              <a:t>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يتم </a:t>
            </a:r>
            <a:r>
              <a:rPr lang="ar-IQ" dirty="0" smtClean="0"/>
              <a:t>الحصول على عدد مضاعف من أشرطة </a:t>
            </a:r>
            <a:r>
              <a:rPr lang="ar-IQ" dirty="0" err="1" smtClean="0"/>
              <a:t>ال</a:t>
            </a:r>
            <a:r>
              <a:rPr lang="ar-IQ" dirty="0" smtClean="0"/>
              <a:t> </a:t>
            </a:r>
            <a:r>
              <a:rPr lang="en-US" dirty="0" smtClean="0"/>
              <a:t>DNA </a:t>
            </a:r>
            <a:r>
              <a:rPr lang="ar-IQ" dirty="0" smtClean="0"/>
              <a:t> إذ ينتج من الشريط الواحد الأصلي  شريطان . </a:t>
            </a:r>
          </a:p>
          <a:p>
            <a:pPr algn="just"/>
            <a:r>
              <a:rPr lang="ar-IQ" dirty="0" smtClean="0"/>
              <a:t>تعاد الخطوات </a:t>
            </a:r>
            <a:r>
              <a:rPr lang="en-US" dirty="0" smtClean="0"/>
              <a:t> 1,2,3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 مرة ثانية في دورة جديدة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round 2 </a:t>
            </a:r>
            <a:r>
              <a:rPr lang="ar-IQ" dirty="0" smtClean="0"/>
              <a:t> والتي سينتج في نهايتها أربعة نسخ طبق الأصل من </a:t>
            </a:r>
            <a:r>
              <a:rPr lang="ar-IQ" dirty="0" err="1" smtClean="0"/>
              <a:t>ال</a:t>
            </a:r>
            <a:r>
              <a:rPr lang="ar-IQ" dirty="0" smtClean="0"/>
              <a:t> </a:t>
            </a:r>
            <a:r>
              <a:rPr lang="en-US" dirty="0" smtClean="0"/>
              <a:t>DNA</a:t>
            </a:r>
            <a:r>
              <a:rPr lang="ar-IQ" dirty="0" smtClean="0"/>
              <a:t> الأولي (القالب </a:t>
            </a:r>
            <a:r>
              <a:rPr lang="en-US" dirty="0" smtClean="0"/>
              <a:t>template</a:t>
            </a:r>
            <a:r>
              <a:rPr lang="ar-IQ" dirty="0" smtClean="0"/>
              <a:t>) , وهكذا بالدورات اللاحقة يزداد </a:t>
            </a:r>
            <a:r>
              <a:rPr lang="ar-IQ" dirty="0" err="1" smtClean="0"/>
              <a:t>ال</a:t>
            </a:r>
            <a:r>
              <a:rPr lang="en-US" dirty="0" smtClean="0"/>
              <a:t> DNA</a:t>
            </a:r>
            <a:r>
              <a:rPr lang="ar-IQ" dirty="0" smtClean="0"/>
              <a:t> بشكل أسي </a:t>
            </a:r>
            <a:r>
              <a:rPr lang="en-US" dirty="0" smtClean="0"/>
              <a:t>2</a:t>
            </a:r>
            <a:r>
              <a:rPr lang="ar-IQ" dirty="0" smtClean="0"/>
              <a:t>(</a:t>
            </a:r>
            <a:r>
              <a:rPr lang="en-US" dirty="0" smtClean="0"/>
              <a:t>n</a:t>
            </a:r>
            <a:r>
              <a:rPr lang="ar-IQ" dirty="0" smtClean="0"/>
              <a:t> </a:t>
            </a:r>
            <a:r>
              <a:rPr lang="ar-IQ" dirty="0" smtClean="0"/>
              <a:t>), حيث تشير </a:t>
            </a:r>
            <a:r>
              <a:rPr lang="en-US" dirty="0" smtClean="0"/>
              <a:t>n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عدد الدورات </a:t>
            </a:r>
            <a:r>
              <a:rPr lang="ar-IQ" smtClean="0"/>
              <a:t>. </a:t>
            </a:r>
            <a:r>
              <a:rPr lang="ar-IQ" smtClean="0"/>
              <a:t> </a:t>
            </a:r>
            <a:endParaRPr lang="ar-IQ" dirty="0" smtClean="0"/>
          </a:p>
          <a:p>
            <a:pPr algn="just"/>
            <a:r>
              <a:rPr lang="ar-IQ" dirty="0" smtClean="0"/>
              <a:t>تعاد الدورات من </a:t>
            </a:r>
            <a:r>
              <a:rPr lang="en-US" dirty="0" smtClean="0"/>
              <a:t>(40-20)</a:t>
            </a:r>
            <a:r>
              <a:rPr lang="ar-IQ" dirty="0" smtClean="0"/>
              <a:t>دورة يتم في نهايتها الحصول على عدد كبير من نسخ </a:t>
            </a:r>
            <a:r>
              <a:rPr lang="ar-IQ" dirty="0" err="1" smtClean="0"/>
              <a:t>ال</a:t>
            </a:r>
            <a:r>
              <a:rPr lang="ar-IQ" dirty="0" smtClean="0"/>
              <a:t> </a:t>
            </a:r>
            <a:r>
              <a:rPr lang="en-US" dirty="0" smtClean="0"/>
              <a:t>DNA</a:t>
            </a:r>
            <a:r>
              <a:rPr lang="ar-IQ" dirty="0" smtClean="0"/>
              <a:t> يصل الى مليون نسخة خلال فترة زمنية قصيرة حوالي (</a:t>
            </a:r>
            <a:r>
              <a:rPr lang="en-US" dirty="0" smtClean="0"/>
              <a:t>2-3</a:t>
            </a:r>
            <a:r>
              <a:rPr lang="ar-IQ" dirty="0" smtClean="0"/>
              <a:t>) ساعة في المختبر ودون الحاجة الى كائنات حية </a:t>
            </a:r>
            <a:r>
              <a:rPr lang="ar-IQ" dirty="0" err="1" smtClean="0"/>
              <a:t>او</a:t>
            </a:r>
            <a:r>
              <a:rPr lang="ar-IQ" dirty="0" smtClean="0"/>
              <a:t> نظام حي لمضاعفتها .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5" name="Picture 3" descr="D:\Polymerase+Chain+Reac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 descr="D:\20_08-PCR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323528" y="836712"/>
            <a:ext cx="156247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Cycle 1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molecules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ar-IQ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شكرا لكم </a:t>
            </a:r>
            <a:endParaRPr lang="en-US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ar-IQ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Thank you</a:t>
            </a:r>
            <a:endParaRPr lang="ar-IQ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</a:rPr>
              <a:t/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en-US" sz="4900" dirty="0" smtClean="0">
                <a:solidFill>
                  <a:srgbClr val="FF0000"/>
                </a:solidFill>
              </a:rPr>
              <a:t/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ar-IQ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هو ال </a:t>
            </a:r>
            <a:r>
              <a:rPr lang="en-U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</a:t>
            </a:r>
            <a:r>
              <a:rPr lang="ar-IQ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؟</a:t>
            </a:r>
            <a:r>
              <a:rPr lang="ar-IQ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ar-IQ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4900" dirty="0" smtClean="0">
                <a:solidFill>
                  <a:srgbClr val="FF0000"/>
                </a:solidFill>
              </a:rPr>
              <a:t/>
            </a:r>
            <a:br>
              <a:rPr lang="ar-IQ" sz="4900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Low">
              <a:buNone/>
            </a:pPr>
            <a:endParaRPr lang="ar-IQ" dirty="0" smtClean="0"/>
          </a:p>
          <a:p>
            <a:pPr algn="justLow">
              <a:buNone/>
            </a:pPr>
            <a:r>
              <a:rPr lang="en-US" sz="6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6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تعريف ال</a:t>
            </a:r>
            <a:r>
              <a:rPr lang="en-US" sz="6400" dirty="0" smtClean="0">
                <a:solidFill>
                  <a:srgbClr val="FF0000"/>
                </a:solidFill>
              </a:rPr>
              <a:t>:</a:t>
            </a:r>
            <a:r>
              <a:rPr lang="en-US" sz="6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</a:t>
            </a:r>
            <a:r>
              <a:rPr lang="ar-IQ" sz="6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وهي طريقة لمضاعفة قطع صغيرة من ال </a:t>
            </a:r>
            <a:r>
              <a:rPr lang="en-US" sz="6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r>
              <a:rPr lang="ar-IQ" sz="6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انبوبة اختبار بالاستفادة من المبادئ الأساسية لتضاعف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r>
              <a:rPr lang="en-US" sz="4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endParaRPr lang="ar-IQ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هو 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؟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sz="3600" dirty="0" smtClean="0">
                <a:cs typeface="+mj-cs"/>
              </a:rPr>
              <a:t>إن عملية تضاعف ال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  <a:t>DNA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  <a:t> </a:t>
            </a:r>
            <a:r>
              <a:rPr lang="ar-IQ" sz="3600" dirty="0" smtClean="0">
                <a:cs typeface="+mj-cs"/>
              </a:rPr>
              <a:t>بالطريقة التقليدية داخل الأنظمة الحية </a:t>
            </a:r>
            <a:r>
              <a:rPr lang="en-US" sz="3600" dirty="0" smtClean="0">
                <a:cs typeface="+mj-cs"/>
              </a:rPr>
              <a:t> invivo </a:t>
            </a:r>
            <a:r>
              <a:rPr lang="ar-IQ" sz="3600" dirty="0" smtClean="0">
                <a:cs typeface="+mj-cs"/>
              </a:rPr>
              <a:t>او خارجها </a:t>
            </a:r>
            <a:r>
              <a:rPr lang="en-US" sz="3600" dirty="0" smtClean="0">
                <a:cs typeface="+mj-cs"/>
              </a:rPr>
              <a:t>invitro</a:t>
            </a:r>
            <a:r>
              <a:rPr lang="ar-IQ" sz="3600" dirty="0" smtClean="0">
                <a:cs typeface="+mj-cs"/>
              </a:rPr>
              <a:t> تتضمن العديد من الخطوات وعدد من الانزيمات مثل انزيمات و</a:t>
            </a:r>
            <a:r>
              <a:rPr lang="en-US" sz="3600" dirty="0" smtClean="0">
                <a:cs typeface="+mj-cs"/>
              </a:rPr>
              <a:t>gyrase , ligase , </a:t>
            </a:r>
            <a:r>
              <a:rPr lang="en-US" sz="3600" dirty="0" err="1" smtClean="0">
                <a:cs typeface="+mj-cs"/>
              </a:rPr>
              <a:t>primase</a:t>
            </a:r>
            <a:r>
              <a:rPr lang="en-US" sz="3600" dirty="0" smtClean="0">
                <a:cs typeface="+mj-cs"/>
              </a:rPr>
              <a:t>  and  helicase </a:t>
            </a:r>
            <a:r>
              <a:rPr lang="ar-IQ" sz="3600" dirty="0" smtClean="0">
                <a:cs typeface="+mj-cs"/>
              </a:rPr>
              <a:t> بالإضافة لإنزيمات </a:t>
            </a:r>
            <a:r>
              <a:rPr lang="en-US" sz="3600" dirty="0" smtClean="0">
                <a:cs typeface="+mj-cs"/>
              </a:rPr>
              <a:t>DNA polymerases</a:t>
            </a:r>
            <a:r>
              <a:rPr lang="ar-IQ" sz="3600" dirty="0" smtClean="0">
                <a:cs typeface="+mj-cs"/>
              </a:rPr>
              <a:t> والبروتينات المثبتة للأشرطة المفردة وغيرها ,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ar-IQ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تضاعف </a:t>
            </a:r>
            <a:r>
              <a:rPr lang="ar-IQ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</a:t>
            </a:r>
            <a:r>
              <a:rPr lang="ar-IQ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DNA</a:t>
            </a:r>
            <a:endParaRPr lang="ar-IQ" dirty="0">
              <a:solidFill>
                <a:schemeClr val="tx2">
                  <a:lumMod val="40000"/>
                  <a:lumOff val="6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D:\DNA_replication_en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IQ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هو ال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</a:t>
            </a:r>
            <a:r>
              <a:rPr lang="ar-IQ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؟</a:t>
            </a: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4000" dirty="0" smtClean="0"/>
              <a:t>لقد تم الاستعاضة عن هذه الإنزيمات بالحرارة عن طريق دورات متعاقبة من التسخين والتبريد باستخدام جهاز خاص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Thermal cycler</a:t>
            </a:r>
            <a:r>
              <a:rPr lang="ar-IQ" sz="4000" dirty="0" smtClean="0"/>
              <a:t>. إذ تقوم الحرارة بوظيفة فك الأواصر الهيدروجينية التي تربط بين القواعد النتروجينية لكل شريط عند رفعها والسماح بإعادة الالتحام عند تقليلها . وقد تم الاكتفاء بعدد من المواد لبناء الأشرطة الجديدة لل</a:t>
            </a:r>
            <a:r>
              <a:rPr lang="en-US" sz="4000" dirty="0" smtClean="0">
                <a:solidFill>
                  <a:srgbClr val="FF0000"/>
                </a:solidFill>
              </a:rPr>
              <a:t>    .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endParaRPr lang="ar-IQ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متطلبات عمل 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قطعة أولية من ال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dirty="0" smtClean="0"/>
              <a:t>تمثل القالب الأصلي </a:t>
            </a:r>
            <a:r>
              <a:rPr lang="en-US" dirty="0" err="1" smtClean="0"/>
              <a:t>templat</a:t>
            </a:r>
            <a:r>
              <a:rPr lang="ar-IQ" dirty="0" smtClean="0"/>
              <a:t> الذي سيتم مضاعفته. </a:t>
            </a: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</a:t>
            </a:r>
            <a:r>
              <a:rPr lang="ar-IQ" dirty="0" smtClean="0"/>
              <a:t> عدد من النيوكليوتيدات </a:t>
            </a:r>
            <a:r>
              <a:rPr lang="ar-SA" dirty="0" smtClean="0"/>
              <a:t>الحرة </a:t>
            </a:r>
            <a:r>
              <a:rPr lang="ar-IQ" dirty="0" smtClean="0"/>
              <a:t>للأنواع الأربعة من القواعد النتروجينية </a:t>
            </a:r>
            <a:r>
              <a:rPr lang="en-US" dirty="0" smtClean="0"/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G,C,A,T</a:t>
            </a:r>
            <a:r>
              <a:rPr lang="ar-SA" dirty="0" smtClean="0"/>
              <a:t>المستخدمة لبناء خيوط الح</a:t>
            </a:r>
            <a:r>
              <a:rPr lang="ar-IQ" dirty="0" smtClean="0"/>
              <a:t>ا</a:t>
            </a:r>
            <a:r>
              <a:rPr lang="ar-SA" dirty="0" smtClean="0"/>
              <a:t>مض النووي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SA" dirty="0" smtClean="0"/>
              <a:t> الجديدة</a:t>
            </a:r>
            <a:r>
              <a:rPr lang="ar-IQ" dirty="0" smtClean="0"/>
              <a:t>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6d0650905be0b38de294f614a5449d9559d3387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34562"/>
            <a:ext cx="8460432" cy="3223438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827584" y="476672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ar-IQ" sz="2800" dirty="0" smtClean="0">
                <a:solidFill>
                  <a:srgbClr val="00B0F0"/>
                </a:solidFill>
              </a:rPr>
              <a:t> 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البوادئ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primers</a:t>
            </a:r>
            <a:r>
              <a:rPr lang="ar-IQ" sz="2800" dirty="0" smtClean="0">
                <a:solidFill>
                  <a:srgbClr val="00B0F0"/>
                </a:solidFill>
              </a:rPr>
              <a:t> </a:t>
            </a:r>
            <a:r>
              <a:rPr lang="ar-IQ" sz="2800" dirty="0" smtClean="0"/>
              <a:t>: وهي قطع صغيرة مؤلفة من شريط مفرد من </a:t>
            </a:r>
            <a:r>
              <a:rPr lang="ar-IQ" sz="2800" dirty="0" err="1" smtClean="0"/>
              <a:t>ال</a:t>
            </a:r>
            <a:r>
              <a:rPr lang="ar-IQ" sz="2800" dirty="0" smtClean="0"/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sz="2800" dirty="0" smtClean="0"/>
              <a:t>تحتوي على عدد قليل من النيوكليوتيدات في تسلسلها يتراوح طولها بين (</a:t>
            </a:r>
            <a:r>
              <a:rPr lang="en-US" sz="2800" dirty="0" smtClean="0"/>
              <a:t>30-20</a:t>
            </a:r>
            <a:r>
              <a:rPr lang="ar-IQ" sz="2800" dirty="0" smtClean="0"/>
              <a:t>) قاعدة , تصمم لتلائم</a:t>
            </a:r>
            <a:r>
              <a:rPr lang="ar-SA" sz="2800" dirty="0" smtClean="0"/>
              <a:t> </a:t>
            </a:r>
            <a:r>
              <a:rPr lang="ar-IQ" sz="2800" dirty="0" smtClean="0"/>
              <a:t>أو </a:t>
            </a:r>
            <a:r>
              <a:rPr lang="ar-SA" sz="2800" dirty="0" smtClean="0"/>
              <a:t>تتوافق مع تسلسل </a:t>
            </a:r>
            <a:r>
              <a:rPr lang="ar-IQ" sz="2800" dirty="0" smtClean="0"/>
              <a:t>نهايات قطعة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sz="2800" dirty="0" smtClean="0"/>
              <a:t> </a:t>
            </a:r>
            <a:r>
              <a:rPr lang="ar-SA" sz="2800" dirty="0" smtClean="0"/>
              <a:t>القالب</a:t>
            </a:r>
            <a:r>
              <a:rPr lang="ar-IQ" sz="2800" dirty="0" smtClean="0"/>
              <a:t> (المراد مضاعفتها) , إذ يوجد منها نوعان احدهما يتمم النهاية الأمامية ويسمى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forward primer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800" dirty="0" smtClean="0"/>
              <a:t>و الآخر مصمم للنهاية الخلفية ويسمى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reverse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primer</a:t>
            </a:r>
            <a:r>
              <a:rPr lang="ar-IQ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800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D:\pcr-components_med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متطلبات عمل 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PCR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إنزيم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polymerase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لبناء الأشرطة الجديدة من ال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DNA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وهو نوع خاص من انزيمات البوليميريز يمتاز بثباته وقدرته على تحمل درجات الحرارة العالية والعمل فيها  , ويسمى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Taq polymerase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.وقد تم استخلاصه وتنقيته من نوع خاص من البكتريا التي تعيش في الينابيع الحارة  تسمى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Thermus aquaticus</a:t>
            </a:r>
            <a:r>
              <a:rPr lang="ar-IQ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- 5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ايونات المغنيسيوم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Mg+2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6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-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محلول منظم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buffer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7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-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 جهاز تدوير الحرارة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Thermal cycler </a:t>
            </a:r>
          </a:p>
          <a:p>
            <a:endParaRPr lang="ar-IQ" dirty="0">
              <a:solidFill>
                <a:srgbClr val="00B050"/>
              </a:solidFill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661</Words>
  <Application>Microsoft Office PowerPoint</Application>
  <PresentationFormat>عرض على الشاشة (3:4)‏</PresentationFormat>
  <Paragraphs>44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تفاعل البلمرة التسلسلي                            Polymerase  Chain Reaction (PCR)</vt:lpstr>
      <vt:lpstr>  ما هو ال PCR ؟    </vt:lpstr>
      <vt:lpstr>ما هو الPCR ؟</vt:lpstr>
      <vt:lpstr>تضاعف ال DNA</vt:lpstr>
      <vt:lpstr>ما هو ال PCR؟</vt:lpstr>
      <vt:lpstr>متطلبات عمل الPCR  </vt:lpstr>
      <vt:lpstr>الشريحة 7</vt:lpstr>
      <vt:lpstr>الشريحة 8</vt:lpstr>
      <vt:lpstr>متطلبات عمل الPCR  </vt:lpstr>
      <vt:lpstr>خطوات عمل جهاز تفاعل البلمرة التسلسلي</vt:lpstr>
      <vt:lpstr>1- الدنترة denaturation </vt:lpstr>
      <vt:lpstr> 2- الاصطفاف Annealing</vt:lpstr>
      <vt:lpstr>الشريحة 13</vt:lpstr>
      <vt:lpstr>3- الاستطالة Extension))Elongation </vt:lpstr>
      <vt:lpstr>الشريحة 15</vt:lpstr>
      <vt:lpstr>الشريحة 16</vt:lpstr>
      <vt:lpstr>الشريحة 17</vt:lpstr>
      <vt:lpstr>الشريحة 18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جهاز تفاعل البلمرا</dc:title>
  <dc:creator>DR.Ahmed Saker 2O14</dc:creator>
  <cp:lastModifiedBy>DR.Ahmed Saker 2O14</cp:lastModifiedBy>
  <cp:revision>58</cp:revision>
  <dcterms:created xsi:type="dcterms:W3CDTF">2018-12-13T18:14:13Z</dcterms:created>
  <dcterms:modified xsi:type="dcterms:W3CDTF">2019-03-18T16:46:39Z</dcterms:modified>
</cp:coreProperties>
</file>